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  <p:sldMasterId id="214748367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F80EF7-B606-40DA-BB42-981B22B76793}" v="426" dt="2022-02-27T21:29:40.7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62D86D-5376-4E2A-891A-F13B1802D72F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5812C74-12BB-4266-96ED-625335EB0977}">
      <dgm:prSet/>
      <dgm:spPr/>
      <dgm:t>
        <a:bodyPr/>
        <a:lstStyle/>
        <a:p>
          <a:r>
            <a:rPr lang="en-US"/>
            <a:t>-Localize equipment</a:t>
          </a:r>
        </a:p>
      </dgm:t>
    </dgm:pt>
    <dgm:pt modelId="{8B6DB48B-EBF3-4148-9933-DFC922EA7A21}" type="parTrans" cxnId="{FAB59219-CB90-4E86-A534-6A36E1CE7AC2}">
      <dgm:prSet/>
      <dgm:spPr/>
      <dgm:t>
        <a:bodyPr/>
        <a:lstStyle/>
        <a:p>
          <a:endParaRPr lang="en-US"/>
        </a:p>
      </dgm:t>
    </dgm:pt>
    <dgm:pt modelId="{0B2CEA2D-6F34-40E6-AD9F-11A1163B0364}" type="sibTrans" cxnId="{FAB59219-CB90-4E86-A534-6A36E1CE7AC2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FFE832A1-B910-4F25-B372-AE4183F0EDC1}">
      <dgm:prSet/>
      <dgm:spPr/>
      <dgm:t>
        <a:bodyPr/>
        <a:lstStyle/>
        <a:p>
          <a:r>
            <a:rPr lang="en-US"/>
            <a:t>-Learn from historical data</a:t>
          </a:r>
        </a:p>
      </dgm:t>
    </dgm:pt>
    <dgm:pt modelId="{09EEE2A0-25F6-411C-910B-52B978B41C43}" type="parTrans" cxnId="{0CFED968-EEBB-4BF5-92A4-92381A7A33B0}">
      <dgm:prSet/>
      <dgm:spPr/>
      <dgm:t>
        <a:bodyPr/>
        <a:lstStyle/>
        <a:p>
          <a:endParaRPr lang="en-US"/>
        </a:p>
      </dgm:t>
    </dgm:pt>
    <dgm:pt modelId="{59EB1155-AE41-42FE-B17E-CE19534BDC20}" type="sibTrans" cxnId="{0CFED968-EEBB-4BF5-92A4-92381A7A33B0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135EAE73-1658-40A9-A33D-B67EAE9FD7AC}">
      <dgm:prSet/>
      <dgm:spPr/>
      <dgm:t>
        <a:bodyPr/>
        <a:lstStyle/>
        <a:p>
          <a:r>
            <a:rPr lang="en-US"/>
            <a:t>-Specialize personnel</a:t>
          </a:r>
        </a:p>
      </dgm:t>
    </dgm:pt>
    <dgm:pt modelId="{870619CA-9602-48B2-9CC1-2D7DB6580846}" type="parTrans" cxnId="{4482C86C-4EA8-44F9-8478-A2021539013D}">
      <dgm:prSet/>
      <dgm:spPr/>
      <dgm:t>
        <a:bodyPr/>
        <a:lstStyle/>
        <a:p>
          <a:endParaRPr lang="en-US"/>
        </a:p>
      </dgm:t>
    </dgm:pt>
    <dgm:pt modelId="{04F5E77B-71E2-45DC-9AF2-12489F539909}" type="sibTrans" cxnId="{4482C86C-4EA8-44F9-8478-A2021539013D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5FE2A299-C8EB-4F05-958C-017C6DE4CAC7}">
      <dgm:prSet/>
      <dgm:spPr/>
      <dgm:t>
        <a:bodyPr/>
        <a:lstStyle/>
        <a:p>
          <a:r>
            <a:rPr lang="en-US"/>
            <a:t>-Provide emergency tracking tools</a:t>
          </a:r>
        </a:p>
      </dgm:t>
    </dgm:pt>
    <dgm:pt modelId="{FBF3422D-2161-4F56-A474-F1D6A9EB2F4B}" type="parTrans" cxnId="{D624D4DE-9EC0-436E-9B1F-DD396E032D08}">
      <dgm:prSet/>
      <dgm:spPr/>
      <dgm:t>
        <a:bodyPr/>
        <a:lstStyle/>
        <a:p>
          <a:endParaRPr lang="en-US"/>
        </a:p>
      </dgm:t>
    </dgm:pt>
    <dgm:pt modelId="{B4F89AE0-4335-44DB-8DDB-889B7FB2DE99}" type="sibTrans" cxnId="{D624D4DE-9EC0-436E-9B1F-DD396E032D08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B570DFB3-E27B-429F-B78B-97C045E202A8}">
      <dgm:prSet/>
      <dgm:spPr/>
      <dgm:t>
        <a:bodyPr/>
        <a:lstStyle/>
        <a:p>
          <a:r>
            <a:rPr lang="en-US"/>
            <a:t>-Prepare the public</a:t>
          </a:r>
        </a:p>
      </dgm:t>
    </dgm:pt>
    <dgm:pt modelId="{29EF6F63-D371-4AF1-8E84-E32CC70A2870}" type="parTrans" cxnId="{F31DB492-417A-439B-AAD7-C6B73843108B}">
      <dgm:prSet/>
      <dgm:spPr/>
      <dgm:t>
        <a:bodyPr/>
        <a:lstStyle/>
        <a:p>
          <a:endParaRPr lang="en-US"/>
        </a:p>
      </dgm:t>
    </dgm:pt>
    <dgm:pt modelId="{20F382B4-2BD4-4EB6-B005-CF27F67A50A8}" type="sibTrans" cxnId="{F31DB492-417A-439B-AAD7-C6B73843108B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13C8CDF0-E888-4C82-BDC5-21765A8AD7EF}" type="pres">
      <dgm:prSet presAssocID="{EE62D86D-5376-4E2A-891A-F13B1802D72F}" presName="Name0" presStyleCnt="0">
        <dgm:presLayoutVars>
          <dgm:animLvl val="lvl"/>
          <dgm:resizeHandles val="exact"/>
        </dgm:presLayoutVars>
      </dgm:prSet>
      <dgm:spPr/>
    </dgm:pt>
    <dgm:pt modelId="{C5C70E48-1507-4BB6-A667-FF49895CA205}" type="pres">
      <dgm:prSet presAssocID="{85812C74-12BB-4266-96ED-625335EB0977}" presName="compositeNode" presStyleCnt="0">
        <dgm:presLayoutVars>
          <dgm:bulletEnabled val="1"/>
        </dgm:presLayoutVars>
      </dgm:prSet>
      <dgm:spPr/>
    </dgm:pt>
    <dgm:pt modelId="{088EAA8F-87B9-4820-9DE9-43CA3A2B1C50}" type="pres">
      <dgm:prSet presAssocID="{85812C74-12BB-4266-96ED-625335EB0977}" presName="bgRect" presStyleLbl="alignNode1" presStyleIdx="0" presStyleCnt="5"/>
      <dgm:spPr/>
    </dgm:pt>
    <dgm:pt modelId="{CFF3DF14-6883-4E89-B72B-D00179200EB8}" type="pres">
      <dgm:prSet presAssocID="{0B2CEA2D-6F34-40E6-AD9F-11A1163B0364}" presName="sibTransNodeRect" presStyleLbl="alignNode1" presStyleIdx="0" presStyleCnt="5">
        <dgm:presLayoutVars>
          <dgm:chMax val="0"/>
          <dgm:bulletEnabled val="1"/>
        </dgm:presLayoutVars>
      </dgm:prSet>
      <dgm:spPr/>
    </dgm:pt>
    <dgm:pt modelId="{757ABDDD-16A4-4296-8ECB-8EF659D8833C}" type="pres">
      <dgm:prSet presAssocID="{85812C74-12BB-4266-96ED-625335EB0977}" presName="nodeRect" presStyleLbl="alignNode1" presStyleIdx="0" presStyleCnt="5">
        <dgm:presLayoutVars>
          <dgm:bulletEnabled val="1"/>
        </dgm:presLayoutVars>
      </dgm:prSet>
      <dgm:spPr/>
    </dgm:pt>
    <dgm:pt modelId="{9024AB98-3E88-469C-9FB3-496A1CC96966}" type="pres">
      <dgm:prSet presAssocID="{0B2CEA2D-6F34-40E6-AD9F-11A1163B0364}" presName="sibTrans" presStyleCnt="0"/>
      <dgm:spPr/>
    </dgm:pt>
    <dgm:pt modelId="{F187D9E6-1F50-4690-8F58-B89F140A2C13}" type="pres">
      <dgm:prSet presAssocID="{FFE832A1-B910-4F25-B372-AE4183F0EDC1}" presName="compositeNode" presStyleCnt="0">
        <dgm:presLayoutVars>
          <dgm:bulletEnabled val="1"/>
        </dgm:presLayoutVars>
      </dgm:prSet>
      <dgm:spPr/>
    </dgm:pt>
    <dgm:pt modelId="{EC895311-CEE0-450D-92F9-9038EE20B41A}" type="pres">
      <dgm:prSet presAssocID="{FFE832A1-B910-4F25-B372-AE4183F0EDC1}" presName="bgRect" presStyleLbl="alignNode1" presStyleIdx="1" presStyleCnt="5"/>
      <dgm:spPr/>
    </dgm:pt>
    <dgm:pt modelId="{18E78E31-4BB2-480B-93D8-784D18F32698}" type="pres">
      <dgm:prSet presAssocID="{59EB1155-AE41-42FE-B17E-CE19534BDC20}" presName="sibTransNodeRect" presStyleLbl="alignNode1" presStyleIdx="1" presStyleCnt="5">
        <dgm:presLayoutVars>
          <dgm:chMax val="0"/>
          <dgm:bulletEnabled val="1"/>
        </dgm:presLayoutVars>
      </dgm:prSet>
      <dgm:spPr/>
    </dgm:pt>
    <dgm:pt modelId="{F848B4F0-C253-4475-931C-D5B118E538B1}" type="pres">
      <dgm:prSet presAssocID="{FFE832A1-B910-4F25-B372-AE4183F0EDC1}" presName="nodeRect" presStyleLbl="alignNode1" presStyleIdx="1" presStyleCnt="5">
        <dgm:presLayoutVars>
          <dgm:bulletEnabled val="1"/>
        </dgm:presLayoutVars>
      </dgm:prSet>
      <dgm:spPr/>
    </dgm:pt>
    <dgm:pt modelId="{328602DB-D780-42FE-9E7A-773B84B4B84D}" type="pres">
      <dgm:prSet presAssocID="{59EB1155-AE41-42FE-B17E-CE19534BDC20}" presName="sibTrans" presStyleCnt="0"/>
      <dgm:spPr/>
    </dgm:pt>
    <dgm:pt modelId="{4ED4264D-A141-4D36-A330-D06EE8497993}" type="pres">
      <dgm:prSet presAssocID="{135EAE73-1658-40A9-A33D-B67EAE9FD7AC}" presName="compositeNode" presStyleCnt="0">
        <dgm:presLayoutVars>
          <dgm:bulletEnabled val="1"/>
        </dgm:presLayoutVars>
      </dgm:prSet>
      <dgm:spPr/>
    </dgm:pt>
    <dgm:pt modelId="{E52658C0-D652-452F-9D80-6886BF6264A2}" type="pres">
      <dgm:prSet presAssocID="{135EAE73-1658-40A9-A33D-B67EAE9FD7AC}" presName="bgRect" presStyleLbl="alignNode1" presStyleIdx="2" presStyleCnt="5"/>
      <dgm:spPr/>
    </dgm:pt>
    <dgm:pt modelId="{1B59BBCF-FDCC-41BA-B566-7769453A639D}" type="pres">
      <dgm:prSet presAssocID="{04F5E77B-71E2-45DC-9AF2-12489F539909}" presName="sibTransNodeRect" presStyleLbl="alignNode1" presStyleIdx="2" presStyleCnt="5">
        <dgm:presLayoutVars>
          <dgm:chMax val="0"/>
          <dgm:bulletEnabled val="1"/>
        </dgm:presLayoutVars>
      </dgm:prSet>
      <dgm:spPr/>
    </dgm:pt>
    <dgm:pt modelId="{028A4FF0-458B-4B12-A3C1-68BA343A79F3}" type="pres">
      <dgm:prSet presAssocID="{135EAE73-1658-40A9-A33D-B67EAE9FD7AC}" presName="nodeRect" presStyleLbl="alignNode1" presStyleIdx="2" presStyleCnt="5">
        <dgm:presLayoutVars>
          <dgm:bulletEnabled val="1"/>
        </dgm:presLayoutVars>
      </dgm:prSet>
      <dgm:spPr/>
    </dgm:pt>
    <dgm:pt modelId="{7DADDE87-6671-4C07-95C1-E4317E97EAEE}" type="pres">
      <dgm:prSet presAssocID="{04F5E77B-71E2-45DC-9AF2-12489F539909}" presName="sibTrans" presStyleCnt="0"/>
      <dgm:spPr/>
    </dgm:pt>
    <dgm:pt modelId="{1A013E22-7D5D-41D9-954F-DB48892997FA}" type="pres">
      <dgm:prSet presAssocID="{5FE2A299-C8EB-4F05-958C-017C6DE4CAC7}" presName="compositeNode" presStyleCnt="0">
        <dgm:presLayoutVars>
          <dgm:bulletEnabled val="1"/>
        </dgm:presLayoutVars>
      </dgm:prSet>
      <dgm:spPr/>
    </dgm:pt>
    <dgm:pt modelId="{E2729E03-9A90-4ED0-9140-E3E588D8CF62}" type="pres">
      <dgm:prSet presAssocID="{5FE2A299-C8EB-4F05-958C-017C6DE4CAC7}" presName="bgRect" presStyleLbl="alignNode1" presStyleIdx="3" presStyleCnt="5"/>
      <dgm:spPr/>
    </dgm:pt>
    <dgm:pt modelId="{59DEB571-0569-4FDA-964E-529A978376E6}" type="pres">
      <dgm:prSet presAssocID="{B4F89AE0-4335-44DB-8DDB-889B7FB2DE99}" presName="sibTransNodeRect" presStyleLbl="alignNode1" presStyleIdx="3" presStyleCnt="5">
        <dgm:presLayoutVars>
          <dgm:chMax val="0"/>
          <dgm:bulletEnabled val="1"/>
        </dgm:presLayoutVars>
      </dgm:prSet>
      <dgm:spPr/>
    </dgm:pt>
    <dgm:pt modelId="{690DEBC4-E9C6-4406-93CC-14AC081CF137}" type="pres">
      <dgm:prSet presAssocID="{5FE2A299-C8EB-4F05-958C-017C6DE4CAC7}" presName="nodeRect" presStyleLbl="alignNode1" presStyleIdx="3" presStyleCnt="5">
        <dgm:presLayoutVars>
          <dgm:bulletEnabled val="1"/>
        </dgm:presLayoutVars>
      </dgm:prSet>
      <dgm:spPr/>
    </dgm:pt>
    <dgm:pt modelId="{4396349E-5E4C-4598-8877-19CA36A709CC}" type="pres">
      <dgm:prSet presAssocID="{B4F89AE0-4335-44DB-8DDB-889B7FB2DE99}" presName="sibTrans" presStyleCnt="0"/>
      <dgm:spPr/>
    </dgm:pt>
    <dgm:pt modelId="{DE833DF7-640E-4FEF-98C6-D11C0ABF2519}" type="pres">
      <dgm:prSet presAssocID="{B570DFB3-E27B-429F-B78B-97C045E202A8}" presName="compositeNode" presStyleCnt="0">
        <dgm:presLayoutVars>
          <dgm:bulletEnabled val="1"/>
        </dgm:presLayoutVars>
      </dgm:prSet>
      <dgm:spPr/>
    </dgm:pt>
    <dgm:pt modelId="{52D7EA0C-AE7C-45D6-B554-1B14B54670A1}" type="pres">
      <dgm:prSet presAssocID="{B570DFB3-E27B-429F-B78B-97C045E202A8}" presName="bgRect" presStyleLbl="alignNode1" presStyleIdx="4" presStyleCnt="5"/>
      <dgm:spPr/>
    </dgm:pt>
    <dgm:pt modelId="{B43A2A2C-437F-4788-AB6D-6BCA9F00D98B}" type="pres">
      <dgm:prSet presAssocID="{20F382B4-2BD4-4EB6-B005-CF27F67A50A8}" presName="sibTransNodeRect" presStyleLbl="alignNode1" presStyleIdx="4" presStyleCnt="5">
        <dgm:presLayoutVars>
          <dgm:chMax val="0"/>
          <dgm:bulletEnabled val="1"/>
        </dgm:presLayoutVars>
      </dgm:prSet>
      <dgm:spPr/>
    </dgm:pt>
    <dgm:pt modelId="{47E43794-4338-4E89-B5B0-A50F23DFC060}" type="pres">
      <dgm:prSet presAssocID="{B570DFB3-E27B-429F-B78B-97C045E202A8}" presName="nodeRect" presStyleLbl="alignNode1" presStyleIdx="4" presStyleCnt="5">
        <dgm:presLayoutVars>
          <dgm:bulletEnabled val="1"/>
        </dgm:presLayoutVars>
      </dgm:prSet>
      <dgm:spPr/>
    </dgm:pt>
  </dgm:ptLst>
  <dgm:cxnLst>
    <dgm:cxn modelId="{8A608800-B710-4CEB-9C26-B204DE26D5B6}" type="presOf" srcId="{135EAE73-1658-40A9-A33D-B67EAE9FD7AC}" destId="{028A4FF0-458B-4B12-A3C1-68BA343A79F3}" srcOrd="1" destOrd="0" presId="urn:microsoft.com/office/officeart/2016/7/layout/LinearBlockProcessNumbered"/>
    <dgm:cxn modelId="{6CA6D20F-2A27-4719-BC0E-E6C298E92362}" type="presOf" srcId="{FFE832A1-B910-4F25-B372-AE4183F0EDC1}" destId="{EC895311-CEE0-450D-92F9-9038EE20B41A}" srcOrd="0" destOrd="0" presId="urn:microsoft.com/office/officeart/2016/7/layout/LinearBlockProcessNumbered"/>
    <dgm:cxn modelId="{FAB59219-CB90-4E86-A534-6A36E1CE7AC2}" srcId="{EE62D86D-5376-4E2A-891A-F13B1802D72F}" destId="{85812C74-12BB-4266-96ED-625335EB0977}" srcOrd="0" destOrd="0" parTransId="{8B6DB48B-EBF3-4148-9933-DFC922EA7A21}" sibTransId="{0B2CEA2D-6F34-40E6-AD9F-11A1163B0364}"/>
    <dgm:cxn modelId="{E7808E1A-36D7-4ECD-AB69-A6BDB5A39923}" type="presOf" srcId="{135EAE73-1658-40A9-A33D-B67EAE9FD7AC}" destId="{E52658C0-D652-452F-9D80-6886BF6264A2}" srcOrd="0" destOrd="0" presId="urn:microsoft.com/office/officeart/2016/7/layout/LinearBlockProcessNumbered"/>
    <dgm:cxn modelId="{E1025827-DE8A-4204-BAE6-23F28CA401BB}" type="presOf" srcId="{20F382B4-2BD4-4EB6-B005-CF27F67A50A8}" destId="{B43A2A2C-437F-4788-AB6D-6BCA9F00D98B}" srcOrd="0" destOrd="0" presId="urn:microsoft.com/office/officeart/2016/7/layout/LinearBlockProcessNumbered"/>
    <dgm:cxn modelId="{2A75CE2A-C56D-4B1D-B60D-33A666FEEE8E}" type="presOf" srcId="{B570DFB3-E27B-429F-B78B-97C045E202A8}" destId="{47E43794-4338-4E89-B5B0-A50F23DFC060}" srcOrd="1" destOrd="0" presId="urn:microsoft.com/office/officeart/2016/7/layout/LinearBlockProcessNumbered"/>
    <dgm:cxn modelId="{195E123A-4E48-4E63-BBF9-AC4AA76FD166}" type="presOf" srcId="{0B2CEA2D-6F34-40E6-AD9F-11A1163B0364}" destId="{CFF3DF14-6883-4E89-B72B-D00179200EB8}" srcOrd="0" destOrd="0" presId="urn:microsoft.com/office/officeart/2016/7/layout/LinearBlockProcessNumbered"/>
    <dgm:cxn modelId="{744D6040-B902-4448-B15F-0CF1A70E1063}" type="presOf" srcId="{04F5E77B-71E2-45DC-9AF2-12489F539909}" destId="{1B59BBCF-FDCC-41BA-B566-7769453A639D}" srcOrd="0" destOrd="0" presId="urn:microsoft.com/office/officeart/2016/7/layout/LinearBlockProcessNumbered"/>
    <dgm:cxn modelId="{99A7E75C-537B-4EEF-9BB0-D6A64FE2A893}" type="presOf" srcId="{59EB1155-AE41-42FE-B17E-CE19534BDC20}" destId="{18E78E31-4BB2-480B-93D8-784D18F32698}" srcOrd="0" destOrd="0" presId="urn:microsoft.com/office/officeart/2016/7/layout/LinearBlockProcessNumbered"/>
    <dgm:cxn modelId="{0CFED968-EEBB-4BF5-92A4-92381A7A33B0}" srcId="{EE62D86D-5376-4E2A-891A-F13B1802D72F}" destId="{FFE832A1-B910-4F25-B372-AE4183F0EDC1}" srcOrd="1" destOrd="0" parTransId="{09EEE2A0-25F6-411C-910B-52B978B41C43}" sibTransId="{59EB1155-AE41-42FE-B17E-CE19534BDC20}"/>
    <dgm:cxn modelId="{D4F8576C-D068-4957-8379-25806F1BB72C}" type="presOf" srcId="{85812C74-12BB-4266-96ED-625335EB0977}" destId="{088EAA8F-87B9-4820-9DE9-43CA3A2B1C50}" srcOrd="0" destOrd="0" presId="urn:microsoft.com/office/officeart/2016/7/layout/LinearBlockProcessNumbered"/>
    <dgm:cxn modelId="{4482C86C-4EA8-44F9-8478-A2021539013D}" srcId="{EE62D86D-5376-4E2A-891A-F13B1802D72F}" destId="{135EAE73-1658-40A9-A33D-B67EAE9FD7AC}" srcOrd="2" destOrd="0" parTransId="{870619CA-9602-48B2-9CC1-2D7DB6580846}" sibTransId="{04F5E77B-71E2-45DC-9AF2-12489F539909}"/>
    <dgm:cxn modelId="{8C578057-7B1D-4669-98C2-8019B96F9761}" type="presOf" srcId="{5FE2A299-C8EB-4F05-958C-017C6DE4CAC7}" destId="{E2729E03-9A90-4ED0-9140-E3E588D8CF62}" srcOrd="0" destOrd="0" presId="urn:microsoft.com/office/officeart/2016/7/layout/LinearBlockProcessNumbered"/>
    <dgm:cxn modelId="{F31DB492-417A-439B-AAD7-C6B73843108B}" srcId="{EE62D86D-5376-4E2A-891A-F13B1802D72F}" destId="{B570DFB3-E27B-429F-B78B-97C045E202A8}" srcOrd="4" destOrd="0" parTransId="{29EF6F63-D371-4AF1-8E84-E32CC70A2870}" sibTransId="{20F382B4-2BD4-4EB6-B005-CF27F67A50A8}"/>
    <dgm:cxn modelId="{47DBD793-EEC3-4B36-94D3-C6C999EF94C2}" type="presOf" srcId="{FFE832A1-B910-4F25-B372-AE4183F0EDC1}" destId="{F848B4F0-C253-4475-931C-D5B118E538B1}" srcOrd="1" destOrd="0" presId="urn:microsoft.com/office/officeart/2016/7/layout/LinearBlockProcessNumbered"/>
    <dgm:cxn modelId="{EB7D3FA3-A67A-43BB-91B2-3A9ADC47AD18}" type="presOf" srcId="{5FE2A299-C8EB-4F05-958C-017C6DE4CAC7}" destId="{690DEBC4-E9C6-4406-93CC-14AC081CF137}" srcOrd="1" destOrd="0" presId="urn:microsoft.com/office/officeart/2016/7/layout/LinearBlockProcessNumbered"/>
    <dgm:cxn modelId="{F19FCCCA-B185-4ED4-9ACC-6C9B8904D141}" type="presOf" srcId="{B570DFB3-E27B-429F-B78B-97C045E202A8}" destId="{52D7EA0C-AE7C-45D6-B554-1B14B54670A1}" srcOrd="0" destOrd="0" presId="urn:microsoft.com/office/officeart/2016/7/layout/LinearBlockProcessNumbered"/>
    <dgm:cxn modelId="{D624D4DE-9EC0-436E-9B1F-DD396E032D08}" srcId="{EE62D86D-5376-4E2A-891A-F13B1802D72F}" destId="{5FE2A299-C8EB-4F05-958C-017C6DE4CAC7}" srcOrd="3" destOrd="0" parTransId="{FBF3422D-2161-4F56-A474-F1D6A9EB2F4B}" sibTransId="{B4F89AE0-4335-44DB-8DDB-889B7FB2DE99}"/>
    <dgm:cxn modelId="{6A1C49E5-FC4A-41E7-B8E8-0C46264F123E}" type="presOf" srcId="{85812C74-12BB-4266-96ED-625335EB0977}" destId="{757ABDDD-16A4-4296-8ECB-8EF659D8833C}" srcOrd="1" destOrd="0" presId="urn:microsoft.com/office/officeart/2016/7/layout/LinearBlockProcessNumbered"/>
    <dgm:cxn modelId="{FB8A7FF9-C945-4004-A982-D32BBC6F1D6F}" type="presOf" srcId="{EE62D86D-5376-4E2A-891A-F13B1802D72F}" destId="{13C8CDF0-E888-4C82-BDC5-21765A8AD7EF}" srcOrd="0" destOrd="0" presId="urn:microsoft.com/office/officeart/2016/7/layout/LinearBlockProcessNumbered"/>
    <dgm:cxn modelId="{B32931FF-6A01-46A2-A7E8-7BD7411499CA}" type="presOf" srcId="{B4F89AE0-4335-44DB-8DDB-889B7FB2DE99}" destId="{59DEB571-0569-4FDA-964E-529A978376E6}" srcOrd="0" destOrd="0" presId="urn:microsoft.com/office/officeart/2016/7/layout/LinearBlockProcessNumbered"/>
    <dgm:cxn modelId="{281A141A-6947-462D-8B06-BAE5330FE26C}" type="presParOf" srcId="{13C8CDF0-E888-4C82-BDC5-21765A8AD7EF}" destId="{C5C70E48-1507-4BB6-A667-FF49895CA205}" srcOrd="0" destOrd="0" presId="urn:microsoft.com/office/officeart/2016/7/layout/LinearBlockProcessNumbered"/>
    <dgm:cxn modelId="{76864744-5AC2-4771-AA36-4A740F2B037A}" type="presParOf" srcId="{C5C70E48-1507-4BB6-A667-FF49895CA205}" destId="{088EAA8F-87B9-4820-9DE9-43CA3A2B1C50}" srcOrd="0" destOrd="0" presId="urn:microsoft.com/office/officeart/2016/7/layout/LinearBlockProcessNumbered"/>
    <dgm:cxn modelId="{9AD20342-C52C-44C0-88A5-EEA3938DF7B2}" type="presParOf" srcId="{C5C70E48-1507-4BB6-A667-FF49895CA205}" destId="{CFF3DF14-6883-4E89-B72B-D00179200EB8}" srcOrd="1" destOrd="0" presId="urn:microsoft.com/office/officeart/2016/7/layout/LinearBlockProcessNumbered"/>
    <dgm:cxn modelId="{3258479E-2017-46DE-8CA3-9F0E79A8A10A}" type="presParOf" srcId="{C5C70E48-1507-4BB6-A667-FF49895CA205}" destId="{757ABDDD-16A4-4296-8ECB-8EF659D8833C}" srcOrd="2" destOrd="0" presId="urn:microsoft.com/office/officeart/2016/7/layout/LinearBlockProcessNumbered"/>
    <dgm:cxn modelId="{CB46C8B0-54C9-4A23-B9F0-1363D4673408}" type="presParOf" srcId="{13C8CDF0-E888-4C82-BDC5-21765A8AD7EF}" destId="{9024AB98-3E88-469C-9FB3-496A1CC96966}" srcOrd="1" destOrd="0" presId="urn:microsoft.com/office/officeart/2016/7/layout/LinearBlockProcessNumbered"/>
    <dgm:cxn modelId="{A24A5C5F-6D7C-468F-8D00-BC75DC9FA935}" type="presParOf" srcId="{13C8CDF0-E888-4C82-BDC5-21765A8AD7EF}" destId="{F187D9E6-1F50-4690-8F58-B89F140A2C13}" srcOrd="2" destOrd="0" presId="urn:microsoft.com/office/officeart/2016/7/layout/LinearBlockProcessNumbered"/>
    <dgm:cxn modelId="{7EEB6A41-F8C9-4A1F-B3EB-1102E29BD13F}" type="presParOf" srcId="{F187D9E6-1F50-4690-8F58-B89F140A2C13}" destId="{EC895311-CEE0-450D-92F9-9038EE20B41A}" srcOrd="0" destOrd="0" presId="urn:microsoft.com/office/officeart/2016/7/layout/LinearBlockProcessNumbered"/>
    <dgm:cxn modelId="{0BA93E27-07C8-48EB-B927-2DCB15264640}" type="presParOf" srcId="{F187D9E6-1F50-4690-8F58-B89F140A2C13}" destId="{18E78E31-4BB2-480B-93D8-784D18F32698}" srcOrd="1" destOrd="0" presId="urn:microsoft.com/office/officeart/2016/7/layout/LinearBlockProcessNumbered"/>
    <dgm:cxn modelId="{00CDC300-83C6-431D-9810-0DBE65BE4DF9}" type="presParOf" srcId="{F187D9E6-1F50-4690-8F58-B89F140A2C13}" destId="{F848B4F0-C253-4475-931C-D5B118E538B1}" srcOrd="2" destOrd="0" presId="urn:microsoft.com/office/officeart/2016/7/layout/LinearBlockProcessNumbered"/>
    <dgm:cxn modelId="{87BB81EB-9936-45A6-B93A-C2E482C43609}" type="presParOf" srcId="{13C8CDF0-E888-4C82-BDC5-21765A8AD7EF}" destId="{328602DB-D780-42FE-9E7A-773B84B4B84D}" srcOrd="3" destOrd="0" presId="urn:microsoft.com/office/officeart/2016/7/layout/LinearBlockProcessNumbered"/>
    <dgm:cxn modelId="{18DBB96F-0B10-4196-A71D-A8B9F6BA0BC0}" type="presParOf" srcId="{13C8CDF0-E888-4C82-BDC5-21765A8AD7EF}" destId="{4ED4264D-A141-4D36-A330-D06EE8497993}" srcOrd="4" destOrd="0" presId="urn:microsoft.com/office/officeart/2016/7/layout/LinearBlockProcessNumbered"/>
    <dgm:cxn modelId="{CBF1A54F-3E42-4849-91F5-9C40E701A482}" type="presParOf" srcId="{4ED4264D-A141-4D36-A330-D06EE8497993}" destId="{E52658C0-D652-452F-9D80-6886BF6264A2}" srcOrd="0" destOrd="0" presId="urn:microsoft.com/office/officeart/2016/7/layout/LinearBlockProcessNumbered"/>
    <dgm:cxn modelId="{8D2C71BF-79F1-4F0C-8850-FD3E44E67C69}" type="presParOf" srcId="{4ED4264D-A141-4D36-A330-D06EE8497993}" destId="{1B59BBCF-FDCC-41BA-B566-7769453A639D}" srcOrd="1" destOrd="0" presId="urn:microsoft.com/office/officeart/2016/7/layout/LinearBlockProcessNumbered"/>
    <dgm:cxn modelId="{F742C0E0-1262-41B5-A9D3-D51EE3BDFB39}" type="presParOf" srcId="{4ED4264D-A141-4D36-A330-D06EE8497993}" destId="{028A4FF0-458B-4B12-A3C1-68BA343A79F3}" srcOrd="2" destOrd="0" presId="urn:microsoft.com/office/officeart/2016/7/layout/LinearBlockProcessNumbered"/>
    <dgm:cxn modelId="{80F3A942-B9A5-4DD6-99E8-4C4F94B1BDE9}" type="presParOf" srcId="{13C8CDF0-E888-4C82-BDC5-21765A8AD7EF}" destId="{7DADDE87-6671-4C07-95C1-E4317E97EAEE}" srcOrd="5" destOrd="0" presId="urn:microsoft.com/office/officeart/2016/7/layout/LinearBlockProcessNumbered"/>
    <dgm:cxn modelId="{BACAF96F-2013-43E0-A1D3-1FBB5FF2F676}" type="presParOf" srcId="{13C8CDF0-E888-4C82-BDC5-21765A8AD7EF}" destId="{1A013E22-7D5D-41D9-954F-DB48892997FA}" srcOrd="6" destOrd="0" presId="urn:microsoft.com/office/officeart/2016/7/layout/LinearBlockProcessNumbered"/>
    <dgm:cxn modelId="{E3D7EEC2-E2A9-46EE-A98D-8EEFCBDE9895}" type="presParOf" srcId="{1A013E22-7D5D-41D9-954F-DB48892997FA}" destId="{E2729E03-9A90-4ED0-9140-E3E588D8CF62}" srcOrd="0" destOrd="0" presId="urn:microsoft.com/office/officeart/2016/7/layout/LinearBlockProcessNumbered"/>
    <dgm:cxn modelId="{E1C13234-5EF0-4280-A861-58758AC2FBDE}" type="presParOf" srcId="{1A013E22-7D5D-41D9-954F-DB48892997FA}" destId="{59DEB571-0569-4FDA-964E-529A978376E6}" srcOrd="1" destOrd="0" presId="urn:microsoft.com/office/officeart/2016/7/layout/LinearBlockProcessNumbered"/>
    <dgm:cxn modelId="{5811978A-2E68-4B51-B18B-431FD7BB7E0D}" type="presParOf" srcId="{1A013E22-7D5D-41D9-954F-DB48892997FA}" destId="{690DEBC4-E9C6-4406-93CC-14AC081CF137}" srcOrd="2" destOrd="0" presId="urn:microsoft.com/office/officeart/2016/7/layout/LinearBlockProcessNumbered"/>
    <dgm:cxn modelId="{188D33DD-C7FE-4F52-BED5-CE987BABD383}" type="presParOf" srcId="{13C8CDF0-E888-4C82-BDC5-21765A8AD7EF}" destId="{4396349E-5E4C-4598-8877-19CA36A709CC}" srcOrd="7" destOrd="0" presId="urn:microsoft.com/office/officeart/2016/7/layout/LinearBlockProcessNumbered"/>
    <dgm:cxn modelId="{1E15079C-D238-4EFC-A0A7-B6FB4A90EBC1}" type="presParOf" srcId="{13C8CDF0-E888-4C82-BDC5-21765A8AD7EF}" destId="{DE833DF7-640E-4FEF-98C6-D11C0ABF2519}" srcOrd="8" destOrd="0" presId="urn:microsoft.com/office/officeart/2016/7/layout/LinearBlockProcessNumbered"/>
    <dgm:cxn modelId="{D48CCCE5-FEA0-45E5-A1FE-225755DA5320}" type="presParOf" srcId="{DE833DF7-640E-4FEF-98C6-D11C0ABF2519}" destId="{52D7EA0C-AE7C-45D6-B554-1B14B54670A1}" srcOrd="0" destOrd="0" presId="urn:microsoft.com/office/officeart/2016/7/layout/LinearBlockProcessNumbered"/>
    <dgm:cxn modelId="{3790F24D-9949-400C-B774-A9436691D890}" type="presParOf" srcId="{DE833DF7-640E-4FEF-98C6-D11C0ABF2519}" destId="{B43A2A2C-437F-4788-AB6D-6BCA9F00D98B}" srcOrd="1" destOrd="0" presId="urn:microsoft.com/office/officeart/2016/7/layout/LinearBlockProcessNumbered"/>
    <dgm:cxn modelId="{5A3A721D-AF10-4019-96C0-CCD6333FE0EA}" type="presParOf" srcId="{DE833DF7-640E-4FEF-98C6-D11C0ABF2519}" destId="{47E43794-4338-4E89-B5B0-A50F23DFC060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8EAA8F-87B9-4820-9DE9-43CA3A2B1C50}">
      <dsp:nvSpPr>
        <dsp:cNvPr id="0" name=""/>
        <dsp:cNvSpPr/>
      </dsp:nvSpPr>
      <dsp:spPr>
        <a:xfrm>
          <a:off x="6672" y="484593"/>
          <a:ext cx="2085776" cy="25029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0" rIns="206028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-Localize equipment</a:t>
          </a:r>
        </a:p>
      </dsp:txBody>
      <dsp:txXfrm>
        <a:off x="6672" y="1485765"/>
        <a:ext cx="2085776" cy="1501758"/>
      </dsp:txXfrm>
    </dsp:sp>
    <dsp:sp modelId="{CFF3DF14-6883-4E89-B72B-D00179200EB8}">
      <dsp:nvSpPr>
        <dsp:cNvPr id="0" name=""/>
        <dsp:cNvSpPr/>
      </dsp:nvSpPr>
      <dsp:spPr>
        <a:xfrm>
          <a:off x="6672" y="484593"/>
          <a:ext cx="2085776" cy="1001172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165100" rIns="206028" bIns="16510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01</a:t>
          </a:r>
        </a:p>
      </dsp:txBody>
      <dsp:txXfrm>
        <a:off x="6672" y="484593"/>
        <a:ext cx="2085776" cy="1001172"/>
      </dsp:txXfrm>
    </dsp:sp>
    <dsp:sp modelId="{EC895311-CEE0-450D-92F9-9038EE20B41A}">
      <dsp:nvSpPr>
        <dsp:cNvPr id="0" name=""/>
        <dsp:cNvSpPr/>
      </dsp:nvSpPr>
      <dsp:spPr>
        <a:xfrm>
          <a:off x="2259310" y="484593"/>
          <a:ext cx="2085776" cy="2502931"/>
        </a:xfrm>
        <a:prstGeom prst="rect">
          <a:avLst/>
        </a:prstGeom>
        <a:solidFill>
          <a:schemeClr val="accent2">
            <a:hueOff val="1510754"/>
            <a:satOff val="-4953"/>
            <a:lumOff val="-1078"/>
            <a:alphaOff val="0"/>
          </a:schemeClr>
        </a:solidFill>
        <a:ln w="9525" cap="flat" cmpd="sng" algn="ctr">
          <a:solidFill>
            <a:schemeClr val="accent2">
              <a:hueOff val="1510754"/>
              <a:satOff val="-4953"/>
              <a:lumOff val="-107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0" rIns="206028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-Learn from historical data</a:t>
          </a:r>
        </a:p>
      </dsp:txBody>
      <dsp:txXfrm>
        <a:off x="2259310" y="1485765"/>
        <a:ext cx="2085776" cy="1501758"/>
      </dsp:txXfrm>
    </dsp:sp>
    <dsp:sp modelId="{18E78E31-4BB2-480B-93D8-784D18F32698}">
      <dsp:nvSpPr>
        <dsp:cNvPr id="0" name=""/>
        <dsp:cNvSpPr/>
      </dsp:nvSpPr>
      <dsp:spPr>
        <a:xfrm>
          <a:off x="2259310" y="484593"/>
          <a:ext cx="2085776" cy="1001172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165100" rIns="206028" bIns="16510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02</a:t>
          </a:r>
        </a:p>
      </dsp:txBody>
      <dsp:txXfrm>
        <a:off x="2259310" y="484593"/>
        <a:ext cx="2085776" cy="1001172"/>
      </dsp:txXfrm>
    </dsp:sp>
    <dsp:sp modelId="{E52658C0-D652-452F-9D80-6886BF6264A2}">
      <dsp:nvSpPr>
        <dsp:cNvPr id="0" name=""/>
        <dsp:cNvSpPr/>
      </dsp:nvSpPr>
      <dsp:spPr>
        <a:xfrm>
          <a:off x="4511948" y="484593"/>
          <a:ext cx="2085776" cy="2502931"/>
        </a:xfrm>
        <a:prstGeom prst="rect">
          <a:avLst/>
        </a:prstGeom>
        <a:solidFill>
          <a:schemeClr val="accent2">
            <a:hueOff val="3021508"/>
            <a:satOff val="-9905"/>
            <a:lumOff val="-2157"/>
            <a:alphaOff val="0"/>
          </a:schemeClr>
        </a:solidFill>
        <a:ln w="9525" cap="flat" cmpd="sng" algn="ctr">
          <a:solidFill>
            <a:schemeClr val="accent2">
              <a:hueOff val="3021508"/>
              <a:satOff val="-9905"/>
              <a:lumOff val="-21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0" rIns="206028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-Specialize personnel</a:t>
          </a:r>
        </a:p>
      </dsp:txBody>
      <dsp:txXfrm>
        <a:off x="4511948" y="1485765"/>
        <a:ext cx="2085776" cy="1501758"/>
      </dsp:txXfrm>
    </dsp:sp>
    <dsp:sp modelId="{1B59BBCF-FDCC-41BA-B566-7769453A639D}">
      <dsp:nvSpPr>
        <dsp:cNvPr id="0" name=""/>
        <dsp:cNvSpPr/>
      </dsp:nvSpPr>
      <dsp:spPr>
        <a:xfrm>
          <a:off x="4511948" y="484593"/>
          <a:ext cx="2085776" cy="1001172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165100" rIns="206028" bIns="16510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03</a:t>
          </a:r>
        </a:p>
      </dsp:txBody>
      <dsp:txXfrm>
        <a:off x="4511948" y="484593"/>
        <a:ext cx="2085776" cy="1001172"/>
      </dsp:txXfrm>
    </dsp:sp>
    <dsp:sp modelId="{E2729E03-9A90-4ED0-9140-E3E588D8CF62}">
      <dsp:nvSpPr>
        <dsp:cNvPr id="0" name=""/>
        <dsp:cNvSpPr/>
      </dsp:nvSpPr>
      <dsp:spPr>
        <a:xfrm>
          <a:off x="6764587" y="484593"/>
          <a:ext cx="2085776" cy="2502931"/>
        </a:xfrm>
        <a:prstGeom prst="rect">
          <a:avLst/>
        </a:prstGeom>
        <a:solidFill>
          <a:schemeClr val="accent2">
            <a:hueOff val="4532263"/>
            <a:satOff val="-14858"/>
            <a:lumOff val="-3235"/>
            <a:alphaOff val="0"/>
          </a:schemeClr>
        </a:solidFill>
        <a:ln w="9525" cap="flat" cmpd="sng" algn="ctr">
          <a:solidFill>
            <a:schemeClr val="accent2">
              <a:hueOff val="4532263"/>
              <a:satOff val="-14858"/>
              <a:lumOff val="-32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0" rIns="206028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-Provide emergency tracking tools</a:t>
          </a:r>
        </a:p>
      </dsp:txBody>
      <dsp:txXfrm>
        <a:off x="6764587" y="1485765"/>
        <a:ext cx="2085776" cy="1501758"/>
      </dsp:txXfrm>
    </dsp:sp>
    <dsp:sp modelId="{59DEB571-0569-4FDA-964E-529A978376E6}">
      <dsp:nvSpPr>
        <dsp:cNvPr id="0" name=""/>
        <dsp:cNvSpPr/>
      </dsp:nvSpPr>
      <dsp:spPr>
        <a:xfrm>
          <a:off x="6764587" y="484593"/>
          <a:ext cx="2085776" cy="1001172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165100" rIns="206028" bIns="16510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04</a:t>
          </a:r>
        </a:p>
      </dsp:txBody>
      <dsp:txXfrm>
        <a:off x="6764587" y="484593"/>
        <a:ext cx="2085776" cy="1001172"/>
      </dsp:txXfrm>
    </dsp:sp>
    <dsp:sp modelId="{52D7EA0C-AE7C-45D6-B554-1B14B54670A1}">
      <dsp:nvSpPr>
        <dsp:cNvPr id="0" name=""/>
        <dsp:cNvSpPr/>
      </dsp:nvSpPr>
      <dsp:spPr>
        <a:xfrm>
          <a:off x="9017225" y="484593"/>
          <a:ext cx="2085776" cy="2502931"/>
        </a:xfrm>
        <a:prstGeom prst="rect">
          <a:avLst/>
        </a:prstGeom>
        <a:solidFill>
          <a:schemeClr val="accent2">
            <a:hueOff val="6043017"/>
            <a:satOff val="-19810"/>
            <a:lumOff val="-4314"/>
            <a:alphaOff val="0"/>
          </a:schemeClr>
        </a:solidFill>
        <a:ln w="9525" cap="flat" cmpd="sng" algn="ctr">
          <a:solidFill>
            <a:schemeClr val="accent2">
              <a:hueOff val="6043017"/>
              <a:satOff val="-19810"/>
              <a:lumOff val="-43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0" rIns="206028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-Prepare the public</a:t>
          </a:r>
        </a:p>
      </dsp:txBody>
      <dsp:txXfrm>
        <a:off x="9017225" y="1485765"/>
        <a:ext cx="2085776" cy="1501758"/>
      </dsp:txXfrm>
    </dsp:sp>
    <dsp:sp modelId="{B43A2A2C-437F-4788-AB6D-6BCA9F00D98B}">
      <dsp:nvSpPr>
        <dsp:cNvPr id="0" name=""/>
        <dsp:cNvSpPr/>
      </dsp:nvSpPr>
      <dsp:spPr>
        <a:xfrm>
          <a:off x="9017225" y="484593"/>
          <a:ext cx="2085776" cy="1001172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028" tIns="165100" rIns="206028" bIns="16510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05</a:t>
          </a:r>
        </a:p>
      </dsp:txBody>
      <dsp:txXfrm>
        <a:off x="9017225" y="484593"/>
        <a:ext cx="2085776" cy="10011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8F624-9952-4BE4-BCF8-A3E26CD677D0}" type="datetimeFigureOut">
              <a:t>2/27/2022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7D4404-9FDA-4ADF-A5D3-B087EE3788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89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Ladies and gentlemen I thank you for giving us your valuable time to present a state wide initiative, to respond to and distribute resources around the state of Massachusetts for faster and more efficient response to inclement weather and weather emergencies.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7D4404-9FDA-4ADF-A5D3-B087EE378882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216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-Massachusetts is a temperate climate state</a:t>
            </a:r>
          </a:p>
          <a:p>
            <a:r>
              <a:rPr lang="en-US" dirty="0">
                <a:cs typeface="Calibri"/>
              </a:rPr>
              <a:t>-Emergencies arise each year</a:t>
            </a:r>
          </a:p>
          <a:p>
            <a:r>
              <a:rPr lang="en-US" dirty="0">
                <a:cs typeface="Calibri"/>
              </a:rPr>
              <a:t>-Most common emergencies</a:t>
            </a:r>
          </a:p>
          <a:p>
            <a:r>
              <a:rPr lang="en-US" dirty="0">
                <a:cs typeface="Calibri"/>
              </a:rPr>
              <a:t>-Millions of dollars worth of damage </a:t>
            </a:r>
          </a:p>
          <a:p>
            <a:r>
              <a:rPr lang="en-US" dirty="0">
                <a:cs typeface="Calibri"/>
              </a:rPr>
              <a:t>-Should not be ignored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7D4404-9FDA-4ADF-A5D3-B087EE378882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934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- Most common emergencies </a:t>
            </a:r>
          </a:p>
          <a:p>
            <a:r>
              <a:rPr lang="en-US" dirty="0">
                <a:cs typeface="Calibri"/>
              </a:rPr>
              <a:t>1. Wind </a:t>
            </a:r>
          </a:p>
          <a:p>
            <a:r>
              <a:rPr lang="en-US" dirty="0">
                <a:cs typeface="Calibri"/>
              </a:rPr>
              <a:t>2. Snow</a:t>
            </a:r>
          </a:p>
          <a:p>
            <a:r>
              <a:rPr lang="en-US" dirty="0">
                <a:cs typeface="Calibri"/>
              </a:rPr>
              <a:t>3. Flash/coastal floods</a:t>
            </a:r>
          </a:p>
          <a:p>
            <a:r>
              <a:rPr lang="en-US" dirty="0">
                <a:cs typeface="Calibri"/>
              </a:rPr>
              <a:t>4. Winter storms</a:t>
            </a:r>
          </a:p>
          <a:p>
            <a:r>
              <a:rPr lang="en-US" dirty="0">
                <a:cs typeface="Calibri"/>
              </a:rPr>
              <a:t>Effectively preparing the resources based on historical data analysis – dashboard </a:t>
            </a:r>
          </a:p>
          <a:p>
            <a:r>
              <a:rPr lang="en-US" dirty="0">
                <a:cs typeface="Calibri"/>
              </a:rPr>
              <a:t>Creation of new tools to respond to inclement weather</a:t>
            </a:r>
          </a:p>
          <a:p>
            <a:r>
              <a:rPr lang="en-US" dirty="0">
                <a:cs typeface="Calibri"/>
              </a:rPr>
              <a:t>Reduction in response times, and decrease in budget expenses due to more efficient deployment of resources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7D4404-9FDA-4ADF-A5D3-B087EE378882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82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- Localize equipment: EX: no need for flooding prevention in regions that do not flood historically</a:t>
            </a:r>
          </a:p>
          <a:p>
            <a:r>
              <a:rPr lang="en-US" dirty="0">
                <a:cs typeface="Calibri"/>
              </a:rPr>
              <a:t>- Learn to anticipate the damage based on season, and which regions are most likely to suffer</a:t>
            </a:r>
          </a:p>
          <a:p>
            <a:r>
              <a:rPr lang="en-US" dirty="0">
                <a:cs typeface="Calibri"/>
              </a:rPr>
              <a:t>- Specialize state emergency personnel in certain geographical work- EX: coastal flooding</a:t>
            </a:r>
          </a:p>
          <a:p>
            <a:r>
              <a:rPr lang="en-US" dirty="0">
                <a:cs typeface="Calibri"/>
              </a:rPr>
              <a:t>- Dashboard for EMA</a:t>
            </a:r>
          </a:p>
          <a:p>
            <a:r>
              <a:rPr lang="en-US" dirty="0">
                <a:cs typeface="Calibri"/>
              </a:rPr>
              <a:t>- Public out reach via pamphlet/website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7D4404-9FDA-4ADF-A5D3-B087EE378882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253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Nearly all of MA towns are affect by inclement weather</a:t>
            </a:r>
          </a:p>
          <a:p>
            <a:r>
              <a:rPr lang="en-US" dirty="0">
                <a:cs typeface="Calibri"/>
              </a:rPr>
              <a:t>Common property damage events:</a:t>
            </a:r>
          </a:p>
          <a:p>
            <a:r>
              <a:rPr lang="en-US" dirty="0">
                <a:cs typeface="Calibri"/>
              </a:rPr>
              <a:t>1. Flash flood</a:t>
            </a:r>
          </a:p>
          <a:p>
            <a:r>
              <a:rPr lang="en-US" dirty="0">
                <a:cs typeface="Calibri"/>
              </a:rPr>
              <a:t>2. Hail</a:t>
            </a:r>
          </a:p>
          <a:p>
            <a:r>
              <a:rPr lang="en-US" dirty="0">
                <a:cs typeface="Calibri"/>
              </a:rPr>
              <a:t>3. Lightning</a:t>
            </a:r>
          </a:p>
          <a:p>
            <a:r>
              <a:rPr lang="en-US" dirty="0">
                <a:cs typeface="Calibri"/>
              </a:rPr>
              <a:t>4. Thunderstorm wind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7D4404-9FDA-4ADF-A5D3-B087EE378882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26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Plan with historical data in mind</a:t>
            </a:r>
          </a:p>
          <a:p>
            <a:r>
              <a:rPr lang="en-US" dirty="0">
                <a:cs typeface="Calibri"/>
              </a:rPr>
              <a:t>EMA – Dashboard</a:t>
            </a:r>
          </a:p>
          <a:p>
            <a:r>
              <a:rPr lang="en-US" dirty="0">
                <a:cs typeface="Calibri"/>
              </a:rPr>
              <a:t>Public Outreach</a:t>
            </a:r>
          </a:p>
          <a:p>
            <a:r>
              <a:rPr lang="en-US" dirty="0">
                <a:cs typeface="Calibri"/>
              </a:rPr>
              <a:t>Who is affected? - Everyone</a:t>
            </a:r>
          </a:p>
          <a:p>
            <a:r>
              <a:rPr lang="en-US" dirty="0">
                <a:cs typeface="Calibri"/>
              </a:rPr>
              <a:t>Certain geographical regions are affected more</a:t>
            </a:r>
          </a:p>
          <a:p>
            <a:r>
              <a:rPr lang="en-US" dirty="0">
                <a:cs typeface="Calibri"/>
              </a:rPr>
              <a:t>Population density vs incident rates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7D4404-9FDA-4ADF-A5D3-B087EE378882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16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This is it for our short presentation</a:t>
            </a:r>
          </a:p>
          <a:p>
            <a:r>
              <a:rPr lang="en-US" dirty="0">
                <a:cs typeface="Calibri"/>
              </a:rPr>
              <a:t>Resolved matters</a:t>
            </a:r>
          </a:p>
          <a:p>
            <a:r>
              <a:rPr lang="en-US" dirty="0">
                <a:cs typeface="Calibri"/>
              </a:rPr>
              <a:t>Next steps</a:t>
            </a:r>
          </a:p>
          <a:p>
            <a:r>
              <a:rPr lang="en-US" dirty="0">
                <a:cs typeface="Calibri"/>
              </a:rPr>
              <a:t>1. Implement budgetary plan</a:t>
            </a:r>
          </a:p>
          <a:p>
            <a:r>
              <a:rPr lang="en-US" dirty="0">
                <a:cs typeface="Calibri"/>
              </a:rPr>
              <a:t>2. Feedback </a:t>
            </a:r>
          </a:p>
          <a:p>
            <a:r>
              <a:rPr lang="en-US" dirty="0">
                <a:cs typeface="Calibri"/>
              </a:rPr>
              <a:t>3. Creation of Dashboard and pamphlet</a:t>
            </a:r>
          </a:p>
          <a:p>
            <a:r>
              <a:rPr lang="en-US" dirty="0">
                <a:cs typeface="Calibri"/>
              </a:rPr>
              <a:t>4. Timeline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7D4404-9FDA-4ADF-A5D3-B087EE378882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147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73633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588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5514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862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8646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29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290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9459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429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210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91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1262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7435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1451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3002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0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9267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63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0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752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3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31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54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2952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19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3" r:id="rId2"/>
    <p:sldLayoutId id="2147483682" r:id="rId3"/>
    <p:sldLayoutId id="2147483681" r:id="rId4"/>
    <p:sldLayoutId id="2147483680" r:id="rId5"/>
    <p:sldLayoutId id="2147483679" r:id="rId6"/>
    <p:sldLayoutId id="2147483678" r:id="rId7"/>
    <p:sldLayoutId id="2147483677" r:id="rId8"/>
    <p:sldLayoutId id="2147483676" r:id="rId9"/>
    <p:sldLayoutId id="2147483675" r:id="rId10"/>
    <p:sldLayoutId id="2147483673" r:id="rId11"/>
    <p:sldLayoutId id="214748367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MAweatherproject@gmail.co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922314F7-656D-4F4F-8050-CCD6FC0FC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9510" y="531814"/>
            <a:ext cx="4457690" cy="1720850"/>
          </a:xfrm>
        </p:spPr>
        <p:txBody>
          <a:bodyPr anchor="ctr">
            <a:normAutofit/>
          </a:bodyPr>
          <a:lstStyle/>
          <a:p>
            <a:r>
              <a:rPr lang="en-US" dirty="0"/>
              <a:t>Inclement Weather Preparedness plan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54801" y="531815"/>
            <a:ext cx="4451347" cy="1720850"/>
          </a:xfrm>
        </p:spPr>
        <p:txBody>
          <a:bodyPr anchor="ctr">
            <a:normAutofit/>
          </a:bodyPr>
          <a:lstStyle/>
          <a:p>
            <a:r>
              <a:rPr lang="en-US"/>
              <a:t>Massachusetts state budgetary office</a:t>
            </a:r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1392239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E1B7B1C-9C9F-43F9-B895-EA4D12A692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tretch/>
        </p:blipFill>
        <p:spPr>
          <a:xfrm>
            <a:off x="3009850" y="2843213"/>
            <a:ext cx="6172652" cy="347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1193773F-8E9F-4F3E-A7D2-0EBECA70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41808021-2B57-4D38-9080-9B128FB65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7918" b="1785"/>
          <a:stretch/>
        </p:blipFill>
        <p:spPr>
          <a:xfrm>
            <a:off x="539400" y="540000"/>
            <a:ext cx="11113200" cy="577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61FA0DB-BE4A-4B30-80A4-8B4C5E649CFD}"/>
              </a:ext>
            </a:extLst>
          </p:cNvPr>
          <p:cNvSpPr txBox="1"/>
          <p:nvPr/>
        </p:nvSpPr>
        <p:spPr>
          <a:xfrm>
            <a:off x="3528002" y="-4907"/>
            <a:ext cx="6195290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600" b="1" dirty="0"/>
              <a:t>Damages in USD by Event type</a:t>
            </a:r>
          </a:p>
        </p:txBody>
      </p:sp>
    </p:spTree>
    <p:extLst>
      <p:ext uri="{BB962C8B-B14F-4D97-AF65-F5344CB8AC3E}">
        <p14:creationId xmlns:p14="http://schemas.microsoft.com/office/powerpoint/2010/main" val="298825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01C0CAB-6A03-4C6A-9FAA-219847753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982E0B2-AA9C-441C-A08E-A9DF9CF12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948FBB-6BC3-4C99-9627-E210961F03F0}"/>
              </a:ext>
            </a:extLst>
          </p:cNvPr>
          <p:cNvSpPr txBox="1"/>
          <p:nvPr/>
        </p:nvSpPr>
        <p:spPr>
          <a:xfrm>
            <a:off x="3870326" y="1089025"/>
            <a:ext cx="4451349" cy="1532951"/>
          </a:xfrm>
          <a:prstGeom prst="rect">
            <a:avLst/>
          </a:prstGeom>
        </p:spPr>
        <p:txBody>
          <a:bodyPr rot="0" spcFirstLastPara="0" vertOverflow="overflow" horzOverflow="overflow" vert="horz" lIns="0" tIns="0" rIns="0" bIns="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>
                  <a:lumMod val="60000"/>
                  <a:lumOff val="40000"/>
                </a:schemeClr>
              </a:buClr>
            </a:pPr>
            <a:r>
              <a:rPr lang="en-US" sz="2600" b="1" cap="all" spc="400">
                <a:latin typeface="+mj-lt"/>
                <a:ea typeface="+mj-ea"/>
                <a:cs typeface="+mj-cs"/>
              </a:rPr>
              <a:t>Addressing weather emergencies effectively</a:t>
            </a:r>
            <a:endParaRPr lang="en-US" sz="2600" cap="all" spc="400">
              <a:latin typeface="+mj-lt"/>
              <a:ea typeface="+mj-ea"/>
              <a:cs typeface="+mj-cs"/>
            </a:endParaRPr>
          </a:p>
        </p:txBody>
      </p:sp>
      <p:pic>
        <p:nvPicPr>
          <p:cNvPr id="6" name="Picture 6" descr="Map&#10;&#10;Description automatically generated">
            <a:extLst>
              <a:ext uri="{FF2B5EF4-FFF2-40B4-BE49-F238E27FC236}">
                <a16:creationId xmlns:a16="http://schemas.microsoft.com/office/drawing/2014/main" id="{30284B51-8B02-4E3A-9599-78E1EAB01F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15" r="14242"/>
          <a:stretch/>
        </p:blipFill>
        <p:spPr>
          <a:xfrm>
            <a:off x="1" y="10"/>
            <a:ext cx="3308400" cy="3430790"/>
          </a:xfrm>
          <a:prstGeom prst="rect">
            <a:avLst/>
          </a:prstGeom>
        </p:spPr>
      </p:pic>
      <p:pic>
        <p:nvPicPr>
          <p:cNvPr id="7" name="Picture 8" descr="A picture containing text, tree, outdoor, sign&#10;&#10;Description automatically generated">
            <a:extLst>
              <a:ext uri="{FF2B5EF4-FFF2-40B4-BE49-F238E27FC236}">
                <a16:creationId xmlns:a16="http://schemas.microsoft.com/office/drawing/2014/main" id="{FF10EAEA-862D-4384-AD50-CAF035CAEC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75" r="36182"/>
          <a:stretch/>
        </p:blipFill>
        <p:spPr>
          <a:xfrm>
            <a:off x="1" y="3427200"/>
            <a:ext cx="3308400" cy="3430800"/>
          </a:xfrm>
          <a:prstGeom prst="rect">
            <a:avLst/>
          </a:prstGeom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49E013D9-9421-47E7-9080-30F6E544B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87925" y="2840038"/>
            <a:ext cx="2216150" cy="1177924"/>
            <a:chOff x="4987925" y="2840038"/>
            <a:chExt cx="2216150" cy="1177924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109F7CF-3139-48B9-AF7B-9BD2941A8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5A838F8-C7B5-4988-81A9-B02E6C8F9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50208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5B86A1A-402F-4AE2-B5E6-B8A5FB16CD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5469335" y="2992877"/>
              <a:ext cx="972458" cy="919518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44A0542D-9B1C-46B1-82B5-54470B69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614944" y="3117662"/>
              <a:ext cx="1009280" cy="464739"/>
              <a:chOff x="4432859" y="3200647"/>
              <a:chExt cx="1009280" cy="464739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3AFD408-F48C-4C50-8D5E-5DD6271799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6200000" flipH="1" flipV="1">
                <a:off x="4977400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9C45F007-BD45-43C0-8579-5601F9CA78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 flipV="1">
                <a:off x="4432859" y="3200647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97131E1B-CE62-4AB1-A2D9-02E823C9B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679979" y="2915338"/>
              <a:ext cx="1080000" cy="1080000"/>
              <a:chOff x="4497894" y="2998323"/>
              <a:chExt cx="1080000" cy="1080000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745E8D88-C0BB-4D1C-B240-D441BBA6F7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3500000">
                <a:off x="4805524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AAB960BE-12F5-4ADA-AA9E-0EC5425641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7E9BB9F7-7101-4BF3-9191-5893E4C582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D0710A9C-48A5-404F-9EC4-D486FCDFDA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8100000" flipH="1">
                <a:off x="4542572" y="2998323"/>
                <a:ext cx="464739" cy="1080000"/>
                <a:chOff x="4511184" y="2470620"/>
                <a:chExt cx="464739" cy="1080000"/>
              </a:xfrm>
            </p:grpSpPr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5111EC00-4B3D-478C-AD25-F35644013E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2700000" flipH="1" flipV="1">
                  <a:off x="4511184" y="2990814"/>
                  <a:ext cx="464739" cy="464739"/>
                </a:xfrm>
                <a:custGeom>
                  <a:avLst/>
                  <a:gdLst>
                    <a:gd name="connsiteX0" fmla="*/ 464132 w 464739"/>
                    <a:gd name="connsiteY0" fmla="*/ 463881 h 464739"/>
                    <a:gd name="connsiteX1" fmla="*/ 463891 w 464739"/>
                    <a:gd name="connsiteY1" fmla="*/ 463892 h 464739"/>
                    <a:gd name="connsiteX2" fmla="*/ 463880 w 464739"/>
                    <a:gd name="connsiteY2" fmla="*/ 464132 h 464739"/>
                    <a:gd name="connsiteX3" fmla="*/ 463651 w 464739"/>
                    <a:gd name="connsiteY3" fmla="*/ 463904 h 464739"/>
                    <a:gd name="connsiteX4" fmla="*/ 446142 w 464739"/>
                    <a:gd name="connsiteY4" fmla="*/ 464739 h 464739"/>
                    <a:gd name="connsiteX5" fmla="*/ 130673 w 464739"/>
                    <a:gd name="connsiteY5" fmla="*/ 334067 h 464739"/>
                    <a:gd name="connsiteX6" fmla="*/ 0 w 464739"/>
                    <a:gd name="connsiteY6" fmla="*/ 18597 h 464739"/>
                    <a:gd name="connsiteX7" fmla="*/ 836 w 464739"/>
                    <a:gd name="connsiteY7" fmla="*/ 1089 h 464739"/>
                    <a:gd name="connsiteX8" fmla="*/ 607 w 464739"/>
                    <a:gd name="connsiteY8" fmla="*/ 859 h 464739"/>
                    <a:gd name="connsiteX9" fmla="*/ 848 w 464739"/>
                    <a:gd name="connsiteY9" fmla="*/ 848 h 464739"/>
                    <a:gd name="connsiteX10" fmla="*/ 859 w 464739"/>
                    <a:gd name="connsiteY10" fmla="*/ 607 h 464739"/>
                    <a:gd name="connsiteX11" fmla="*/ 1089 w 464739"/>
                    <a:gd name="connsiteY11" fmla="*/ 836 h 464739"/>
                    <a:gd name="connsiteX12" fmla="*/ 18597 w 464739"/>
                    <a:gd name="connsiteY12" fmla="*/ 0 h 464739"/>
                    <a:gd name="connsiteX13" fmla="*/ 334067 w 464739"/>
                    <a:gd name="connsiteY13" fmla="*/ 130672 h 464739"/>
                    <a:gd name="connsiteX14" fmla="*/ 464739 w 464739"/>
                    <a:gd name="connsiteY14" fmla="*/ 446142 h 464739"/>
                    <a:gd name="connsiteX15" fmla="*/ 463903 w 464739"/>
                    <a:gd name="connsiteY15" fmla="*/ 463652 h 464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64739" h="464739">
                      <a:moveTo>
                        <a:pt x="464132" y="463881"/>
                      </a:moveTo>
                      <a:lnTo>
                        <a:pt x="463891" y="463892"/>
                      </a:lnTo>
                      <a:lnTo>
                        <a:pt x="463880" y="464132"/>
                      </a:lnTo>
                      <a:lnTo>
                        <a:pt x="463651" y="463904"/>
                      </a:lnTo>
                      <a:lnTo>
                        <a:pt x="446142" y="464739"/>
                      </a:lnTo>
                      <a:cubicBezTo>
                        <a:pt x="331965" y="464739"/>
                        <a:pt x="217787" y="421182"/>
                        <a:pt x="130673" y="334067"/>
                      </a:cubicBezTo>
                      <a:cubicBezTo>
                        <a:pt x="43558" y="246953"/>
                        <a:pt x="1" y="132775"/>
                        <a:pt x="0" y="18597"/>
                      </a:cubicBezTo>
                      <a:lnTo>
                        <a:pt x="836" y="1089"/>
                      </a:lnTo>
                      <a:lnTo>
                        <a:pt x="607" y="859"/>
                      </a:lnTo>
                      <a:lnTo>
                        <a:pt x="848" y="848"/>
                      </a:lnTo>
                      <a:lnTo>
                        <a:pt x="859" y="607"/>
                      </a:lnTo>
                      <a:lnTo>
                        <a:pt x="1089" y="836"/>
                      </a:lnTo>
                      <a:lnTo>
                        <a:pt x="18597" y="0"/>
                      </a:lnTo>
                      <a:cubicBezTo>
                        <a:pt x="132775" y="0"/>
                        <a:pt x="246952" y="43557"/>
                        <a:pt x="334067" y="130672"/>
                      </a:cubicBezTo>
                      <a:cubicBezTo>
                        <a:pt x="421182" y="217787"/>
                        <a:pt x="464739" y="331964"/>
                        <a:pt x="464739" y="446142"/>
                      </a:cubicBezTo>
                      <a:lnTo>
                        <a:pt x="463903" y="463652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350412DA-ED08-4AFA-AED3-DFB42655D4B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V="1">
                  <a:off x="4742369" y="2470620"/>
                  <a:ext cx="0" cy="108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4" name="Picture 4" descr="A picture containing tree, outdoor, ground, snow&#10;&#10;Description automatically generated">
            <a:extLst>
              <a:ext uri="{FF2B5EF4-FFF2-40B4-BE49-F238E27FC236}">
                <a16:creationId xmlns:a16="http://schemas.microsoft.com/office/drawing/2014/main" id="{F352A32A-5CA6-491C-99CF-3279BA998E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20903" r="28470" b="-1"/>
          <a:stretch/>
        </p:blipFill>
        <p:spPr>
          <a:xfrm>
            <a:off x="8883600" y="10"/>
            <a:ext cx="3308400" cy="3430790"/>
          </a:xfrm>
          <a:prstGeom prst="rect">
            <a:avLst/>
          </a:prstGeom>
        </p:spPr>
      </p:pic>
      <p:pic>
        <p:nvPicPr>
          <p:cNvPr id="5" name="Picture 5" descr="A picture containing snow, tree, outdoor, covered&#10;&#10;Description automatically generated">
            <a:extLst>
              <a:ext uri="{FF2B5EF4-FFF2-40B4-BE49-F238E27FC236}">
                <a16:creationId xmlns:a16="http://schemas.microsoft.com/office/drawing/2014/main" id="{36257271-0B5E-421A-9D06-BA5383C72AF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485" r="28145" b="-3"/>
          <a:stretch/>
        </p:blipFill>
        <p:spPr>
          <a:xfrm>
            <a:off x="8883600" y="3427200"/>
            <a:ext cx="3308400" cy="34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422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6ECE9-EA7E-46B6-B684-E9F7EAF5D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100" y="542671"/>
            <a:ext cx="10026650" cy="1124202"/>
          </a:xfrm>
        </p:spPr>
        <p:txBody>
          <a:bodyPr wrap="square" anchor="ctr">
            <a:normAutofit/>
          </a:bodyPr>
          <a:lstStyle/>
          <a:p>
            <a:pPr algn="ctr"/>
            <a:r>
              <a:rPr lang="en-US" dirty="0"/>
              <a:t>Strategic Resource Deployment</a:t>
            </a:r>
          </a:p>
        </p:txBody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F883A8D1-ED1B-47A1-AA44-289C080ED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52664"/>
            <a:ext cx="12192000" cy="4605336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graphicFrame>
        <p:nvGraphicFramePr>
          <p:cNvPr id="76" name="Content Placeholder 2">
            <a:extLst>
              <a:ext uri="{FF2B5EF4-FFF2-40B4-BE49-F238E27FC236}">
                <a16:creationId xmlns:a16="http://schemas.microsoft.com/office/drawing/2014/main" id="{763DDBD9-695A-4ABB-881B-2F3C474EE0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8261012"/>
              </p:ext>
            </p:extLst>
          </p:nvPr>
        </p:nvGraphicFramePr>
        <p:xfrm>
          <a:off x="541338" y="2843212"/>
          <a:ext cx="11109674" cy="34721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08870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C4D5A78-88D0-4BF3-B3D6-0CC8F27C5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5">
            <a:extLst>
              <a:ext uri="{FF2B5EF4-FFF2-40B4-BE49-F238E27FC236}">
                <a16:creationId xmlns:a16="http://schemas.microsoft.com/office/drawing/2014/main" id="{4E63F70D-FACC-4143-A82D-6E8F7EC16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431686" y="432884"/>
            <a:ext cx="11113200" cy="5778000"/>
          </a:xfrm>
          <a:custGeom>
            <a:avLst/>
            <a:gdLst>
              <a:gd name="connsiteX0" fmla="*/ 0 w 6660000"/>
              <a:gd name="connsiteY0" fmla="*/ 0 h 5760000"/>
              <a:gd name="connsiteX1" fmla="*/ 6660000 w 6660000"/>
              <a:gd name="connsiteY1" fmla="*/ 0 h 5760000"/>
              <a:gd name="connsiteX2" fmla="*/ 6660000 w 6660000"/>
              <a:gd name="connsiteY2" fmla="*/ 5760000 h 5760000"/>
              <a:gd name="connsiteX3" fmla="*/ 0 w 6660000"/>
              <a:gd name="connsiteY3" fmla="*/ 5760000 h 5760000"/>
              <a:gd name="connsiteX4" fmla="*/ 0 w 6660000"/>
              <a:gd name="connsiteY4" fmla="*/ 0 h 5760000"/>
              <a:gd name="connsiteX0" fmla="*/ 6660000 w 6751440"/>
              <a:gd name="connsiteY0" fmla="*/ 0 h 5760000"/>
              <a:gd name="connsiteX1" fmla="*/ 6660000 w 6751440"/>
              <a:gd name="connsiteY1" fmla="*/ 5760000 h 5760000"/>
              <a:gd name="connsiteX2" fmla="*/ 0 w 6751440"/>
              <a:gd name="connsiteY2" fmla="*/ 5760000 h 5760000"/>
              <a:gd name="connsiteX3" fmla="*/ 0 w 6751440"/>
              <a:gd name="connsiteY3" fmla="*/ 0 h 5760000"/>
              <a:gd name="connsiteX4" fmla="*/ 6751440 w 6751440"/>
              <a:gd name="connsiteY4" fmla="*/ 9144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4" fmla="*/ 5068690 w 6660000"/>
              <a:gd name="connsiteY4" fmla="*/ 22479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0" fmla="*/ 6660000 w 6660000"/>
              <a:gd name="connsiteY0" fmla="*/ 5760000 h 5760000"/>
              <a:gd name="connsiteX1" fmla="*/ 0 w 6660000"/>
              <a:gd name="connsiteY1" fmla="*/ 5760000 h 5760000"/>
              <a:gd name="connsiteX2" fmla="*/ 0 w 6660000"/>
              <a:gd name="connsiteY2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60000" h="5760000">
                <a:moveTo>
                  <a:pt x="6660000" y="5760000"/>
                </a:moveTo>
                <a:lnTo>
                  <a:pt x="0" y="5760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map&#10;&#10;Description automatically generated">
            <a:extLst>
              <a:ext uri="{FF2B5EF4-FFF2-40B4-BE49-F238E27FC236}">
                <a16:creationId xmlns:a16="http://schemas.microsoft.com/office/drawing/2014/main" id="{238ACB86-9550-47E8-91C9-7EADDDDC0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159" r="-1" b="-1"/>
          <a:stretch/>
        </p:blipFill>
        <p:spPr>
          <a:xfrm>
            <a:off x="539400" y="540000"/>
            <a:ext cx="11113200" cy="577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2" name="Rectangle 5">
            <a:extLst>
              <a:ext uri="{FF2B5EF4-FFF2-40B4-BE49-F238E27FC236}">
                <a16:creationId xmlns:a16="http://schemas.microsoft.com/office/drawing/2014/main" id="{4198D1D3-18D0-4451-8DD8-21B40D900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431686" y="6210884"/>
            <a:ext cx="11113200" cy="0"/>
          </a:xfrm>
          <a:custGeom>
            <a:avLst/>
            <a:gdLst>
              <a:gd name="connsiteX0" fmla="*/ 0 w 6660000"/>
              <a:gd name="connsiteY0" fmla="*/ 0 h 5760000"/>
              <a:gd name="connsiteX1" fmla="*/ 6660000 w 6660000"/>
              <a:gd name="connsiteY1" fmla="*/ 0 h 5760000"/>
              <a:gd name="connsiteX2" fmla="*/ 6660000 w 6660000"/>
              <a:gd name="connsiteY2" fmla="*/ 5760000 h 5760000"/>
              <a:gd name="connsiteX3" fmla="*/ 0 w 6660000"/>
              <a:gd name="connsiteY3" fmla="*/ 5760000 h 5760000"/>
              <a:gd name="connsiteX4" fmla="*/ 0 w 6660000"/>
              <a:gd name="connsiteY4" fmla="*/ 0 h 5760000"/>
              <a:gd name="connsiteX0" fmla="*/ 6660000 w 6751440"/>
              <a:gd name="connsiteY0" fmla="*/ 0 h 5760000"/>
              <a:gd name="connsiteX1" fmla="*/ 6660000 w 6751440"/>
              <a:gd name="connsiteY1" fmla="*/ 5760000 h 5760000"/>
              <a:gd name="connsiteX2" fmla="*/ 0 w 6751440"/>
              <a:gd name="connsiteY2" fmla="*/ 5760000 h 5760000"/>
              <a:gd name="connsiteX3" fmla="*/ 0 w 6751440"/>
              <a:gd name="connsiteY3" fmla="*/ 0 h 5760000"/>
              <a:gd name="connsiteX4" fmla="*/ 6751440 w 6751440"/>
              <a:gd name="connsiteY4" fmla="*/ 9144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4" fmla="*/ 5068690 w 6660000"/>
              <a:gd name="connsiteY4" fmla="*/ 22479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0" fmla="*/ 6660000 w 6660000"/>
              <a:gd name="connsiteY0" fmla="*/ 5760000 h 5760000"/>
              <a:gd name="connsiteX1" fmla="*/ 0 w 6660000"/>
              <a:gd name="connsiteY1" fmla="*/ 5760000 h 5760000"/>
              <a:gd name="connsiteX2" fmla="*/ 0 w 6660000"/>
              <a:gd name="connsiteY2" fmla="*/ 0 h 5760000"/>
              <a:gd name="connsiteX0" fmla="*/ 6660000 w 6660000"/>
              <a:gd name="connsiteY0" fmla="*/ 0 h 0"/>
              <a:gd name="connsiteX1" fmla="*/ 0 w 6660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660000">
                <a:moveTo>
                  <a:pt x="6660000" y="0"/>
                </a:moveTo>
                <a:lnTo>
                  <a:pt x="0" y="0"/>
                </a:lnTo>
              </a:path>
            </a:pathLst>
          </a:custGeom>
          <a:solidFill>
            <a:schemeClr val="tx2">
              <a:alpha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5">
            <a:extLst>
              <a:ext uri="{FF2B5EF4-FFF2-40B4-BE49-F238E27FC236}">
                <a16:creationId xmlns:a16="http://schemas.microsoft.com/office/drawing/2014/main" id="{DBA117BE-BC79-418E-81BF-D08D79CB9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1544886" y="432884"/>
            <a:ext cx="0" cy="5778000"/>
          </a:xfrm>
          <a:custGeom>
            <a:avLst/>
            <a:gdLst>
              <a:gd name="connsiteX0" fmla="*/ 0 w 6660000"/>
              <a:gd name="connsiteY0" fmla="*/ 0 h 5760000"/>
              <a:gd name="connsiteX1" fmla="*/ 6660000 w 6660000"/>
              <a:gd name="connsiteY1" fmla="*/ 0 h 5760000"/>
              <a:gd name="connsiteX2" fmla="*/ 6660000 w 6660000"/>
              <a:gd name="connsiteY2" fmla="*/ 5760000 h 5760000"/>
              <a:gd name="connsiteX3" fmla="*/ 0 w 6660000"/>
              <a:gd name="connsiteY3" fmla="*/ 5760000 h 5760000"/>
              <a:gd name="connsiteX4" fmla="*/ 0 w 6660000"/>
              <a:gd name="connsiteY4" fmla="*/ 0 h 5760000"/>
              <a:gd name="connsiteX0" fmla="*/ 6660000 w 6751440"/>
              <a:gd name="connsiteY0" fmla="*/ 0 h 5760000"/>
              <a:gd name="connsiteX1" fmla="*/ 6660000 w 6751440"/>
              <a:gd name="connsiteY1" fmla="*/ 5760000 h 5760000"/>
              <a:gd name="connsiteX2" fmla="*/ 0 w 6751440"/>
              <a:gd name="connsiteY2" fmla="*/ 5760000 h 5760000"/>
              <a:gd name="connsiteX3" fmla="*/ 0 w 6751440"/>
              <a:gd name="connsiteY3" fmla="*/ 0 h 5760000"/>
              <a:gd name="connsiteX4" fmla="*/ 6751440 w 6751440"/>
              <a:gd name="connsiteY4" fmla="*/ 9144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4" fmla="*/ 5068690 w 6660000"/>
              <a:gd name="connsiteY4" fmla="*/ 22479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0" fmla="*/ 6660000 w 6660000"/>
              <a:gd name="connsiteY0" fmla="*/ 5760000 h 5760000"/>
              <a:gd name="connsiteX1" fmla="*/ 0 w 6660000"/>
              <a:gd name="connsiteY1" fmla="*/ 5760000 h 5760000"/>
              <a:gd name="connsiteX2" fmla="*/ 0 w 6660000"/>
              <a:gd name="connsiteY2" fmla="*/ 0 h 5760000"/>
              <a:gd name="connsiteX0" fmla="*/ 0 w 0"/>
              <a:gd name="connsiteY0" fmla="*/ 5760000 h 5760000"/>
              <a:gd name="connsiteX1" fmla="*/ 0 w 0"/>
              <a:gd name="connsiteY1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760000">
                <a:moveTo>
                  <a:pt x="0" y="5760000"/>
                </a:moveTo>
                <a:lnTo>
                  <a:pt x="0" y="0"/>
                </a:lnTo>
              </a:path>
            </a:pathLst>
          </a:custGeom>
          <a:solidFill>
            <a:schemeClr val="tx2">
              <a:alpha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79016B-461A-4CF5-8926-9C63FE9BF1D2}"/>
              </a:ext>
            </a:extLst>
          </p:cNvPr>
          <p:cNvSpPr txBox="1"/>
          <p:nvPr/>
        </p:nvSpPr>
        <p:spPr>
          <a:xfrm>
            <a:off x="4539673" y="2309"/>
            <a:ext cx="3689927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600" b="1" dirty="0"/>
              <a:t>All of us are affected!</a:t>
            </a:r>
          </a:p>
        </p:txBody>
      </p:sp>
    </p:spTree>
    <p:extLst>
      <p:ext uri="{BB962C8B-B14F-4D97-AF65-F5344CB8AC3E}">
        <p14:creationId xmlns:p14="http://schemas.microsoft.com/office/powerpoint/2010/main" val="1841111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01C0CAB-6A03-4C6A-9FAA-219847753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982E0B2-AA9C-441C-A08E-A9DF9CF12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F8296C-B2EB-458E-BEDB-909D7B5C6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10" y="4602162"/>
            <a:ext cx="4457690" cy="1720850"/>
          </a:xfrm>
        </p:spPr>
        <p:txBody>
          <a:bodyPr vert="horz" lIns="0" tIns="0" rIns="0" bIns="0" rtlCol="0" anchor="ctr" anchorCtr="0">
            <a:normAutofit/>
          </a:bodyPr>
          <a:lstStyle/>
          <a:p>
            <a:pPr algn="ctr"/>
            <a:r>
              <a:rPr lang="en-US" dirty="0"/>
              <a:t>How to prepare</a:t>
            </a:r>
          </a:p>
        </p:txBody>
      </p:sp>
      <p:pic>
        <p:nvPicPr>
          <p:cNvPr id="4" name="Picture 4" descr="Chart, bubble chart&#10;&#10;Description automatically generated">
            <a:extLst>
              <a:ext uri="{FF2B5EF4-FFF2-40B4-BE49-F238E27FC236}">
                <a16:creationId xmlns:a16="http://schemas.microsoft.com/office/drawing/2014/main" id="{B2D506EC-A94F-461C-9F70-53ADF4E9A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6502" b="27119"/>
          <a:stretch/>
        </p:blipFill>
        <p:spPr>
          <a:xfrm>
            <a:off x="20" y="10"/>
            <a:ext cx="12191977" cy="4014777"/>
          </a:xfrm>
          <a:prstGeom prst="rect">
            <a:avLst/>
          </a:prstGeom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2E97E5C-7A5F-424E-AAE4-654396E9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5826000" y="546258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602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7">
            <a:extLst>
              <a:ext uri="{FF2B5EF4-FFF2-40B4-BE49-F238E27FC236}">
                <a16:creationId xmlns:a16="http://schemas.microsoft.com/office/drawing/2014/main" id="{061C99D7-FEBB-404D-9467-2655CFB44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2395C2-D076-47BF-8DC3-27CC08866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00" y="2252663"/>
            <a:ext cx="4457200" cy="23495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Thank you</a:t>
            </a:r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BBD066-A04F-463E-9842-8CAD7AC56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4538" y="944341"/>
            <a:ext cx="864005" cy="1105345"/>
            <a:chOff x="5283338" y="944341"/>
            <a:chExt cx="864005" cy="1105345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6088591-D239-4ED6-A550-44FFEF0F1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 flipH="1" flipV="1">
              <a:off x="5330167" y="1302623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DCD2C47D-2B0F-4F3D-BDD0-C8AAF4DD3D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B5609BB9-F037-46FF-88F3-9B11331086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CCAF9DC-AA3F-4174-ABE4-2FB2114EF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V="1">
              <a:off x="5283338" y="944341"/>
              <a:ext cx="864005" cy="1032464"/>
              <a:chOff x="2207971" y="2384401"/>
              <a:chExt cx="864005" cy="1032464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C750E4FA-6809-46D8-B99E-6722FA2B16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A8B007AA-8D8C-440F-A7EA-66760703AD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7FC6DDE-29AD-4117-A81C-282D471439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0B1E8C43-EE88-493A-8296-A7B32019572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530E88D7-127F-4EC4-B802-C96E419698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1046B5C-4FD5-4C36-B468-E7C110961B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9501" y="5440856"/>
            <a:ext cx="388541" cy="388541"/>
            <a:chOff x="1079501" y="5440856"/>
            <a:chExt cx="388541" cy="388541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54833BC-CB3A-40E6-8945-357629DAF3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127627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794329C-6345-421E-AAD0-12C25E8CF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501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58DF6-C23B-4E37-9706-5410ACCBD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1528" y="1137226"/>
            <a:ext cx="4907472" cy="4689476"/>
          </a:xfrm>
        </p:spPr>
        <p:txBody>
          <a:bodyPr anchor="ctr">
            <a:normAutofit/>
          </a:bodyPr>
          <a:lstStyle/>
          <a:p>
            <a:pPr marL="359410" indent="-359410"/>
            <a:r>
              <a:rPr lang="en-US" b="1" dirty="0"/>
              <a:t>Feedback: </a:t>
            </a:r>
            <a:endParaRPr lang="en-US"/>
          </a:p>
          <a:p>
            <a:pPr marL="359410" indent="-359410">
              <a:buClr>
                <a:srgbClr val="EF8C6A"/>
              </a:buClr>
            </a:pPr>
            <a:r>
              <a:rPr lang="en-US" b="1" dirty="0"/>
              <a:t>Email:</a:t>
            </a:r>
            <a:r>
              <a:rPr lang="en-US" dirty="0"/>
              <a:t> 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MAweatherproject@gmail.com</a:t>
            </a:r>
            <a:endParaRPr lang="en-US" dirty="0"/>
          </a:p>
          <a:p>
            <a:pPr marL="359410" indent="-359410">
              <a:buClr>
                <a:srgbClr val="EF8C6A"/>
              </a:buClr>
            </a:pPr>
            <a:r>
              <a:rPr lang="en-US" b="1" dirty="0"/>
              <a:t>Phone: </a:t>
            </a:r>
            <a:r>
              <a:rPr lang="en-US" dirty="0"/>
              <a:t>1-800-XXX-XXXX</a:t>
            </a:r>
            <a:endParaRPr lang="en-US" dirty="0">
              <a:solidFill>
                <a:srgbClr val="FFFFFF">
                  <a:alpha val="70000"/>
                </a:srgbClr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 b="1" dirty="0"/>
              <a:t>Address: </a:t>
            </a:r>
            <a:r>
              <a:rPr lang="en-US" dirty="0"/>
              <a:t>1 Massachusetts Lane, Boston, MA 01000</a:t>
            </a:r>
            <a:endParaRPr lang="en-US" dirty="0">
              <a:solidFill>
                <a:srgbClr val="FFFFFF">
                  <a:alpha val="70000"/>
                </a:srgbClr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 b="1" dirty="0">
                <a:solidFill>
                  <a:srgbClr val="FFFFFF">
                    <a:alpha val="70000"/>
                  </a:srgbClr>
                </a:solidFill>
              </a:rPr>
              <a:t>Point of contact: </a:t>
            </a:r>
            <a:endParaRPr lang="en-US" dirty="0">
              <a:solidFill>
                <a:srgbClr val="FFFFFF">
                  <a:alpha val="70000"/>
                </a:srgbClr>
              </a:solidFill>
            </a:endParaRPr>
          </a:p>
          <a:p>
            <a:pPr marL="359410" indent="-359410">
              <a:buClr>
                <a:srgbClr val="EF8C6A"/>
              </a:buClr>
            </a:pPr>
            <a:r>
              <a:rPr lang="en-US" dirty="0">
                <a:solidFill>
                  <a:srgbClr val="FFFFFF">
                    <a:alpha val="70000"/>
                  </a:srgbClr>
                </a:solidFill>
              </a:rPr>
              <a:t>Lead Designer – Marek Krawczyk</a:t>
            </a:r>
          </a:p>
          <a:p>
            <a:pPr marL="359410" indent="-359410">
              <a:buClr>
                <a:srgbClr val="EF8C6A"/>
              </a:buClr>
            </a:pPr>
            <a:endParaRPr lang="en-US">
              <a:solidFill>
                <a:srgbClr val="FFFFFF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770529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Leaf">
      <a:dk1>
        <a:sysClr val="windowText" lastClr="000000"/>
      </a:dk1>
      <a:lt1>
        <a:sysClr val="window" lastClr="FFFFFF"/>
      </a:lt1>
      <a:dk2>
        <a:srgbClr val="732124"/>
      </a:dk2>
      <a:lt2>
        <a:srgbClr val="F0EDE5"/>
      </a:lt2>
      <a:accent1>
        <a:srgbClr val="D34817"/>
      </a:accent1>
      <a:accent2>
        <a:srgbClr val="A68D65"/>
      </a:accent2>
      <a:accent3>
        <a:srgbClr val="728377"/>
      </a:accent3>
      <a:accent4>
        <a:srgbClr val="B4797B"/>
      </a:accent4>
      <a:accent5>
        <a:srgbClr val="CE8439"/>
      </a:accent5>
      <a:accent6>
        <a:srgbClr val="CF3A2A"/>
      </a:accent6>
      <a:hlink>
        <a:srgbClr val="D06853"/>
      </a:hlink>
      <a:folHlink>
        <a:srgbClr val="B67779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ppt/theme/theme2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1A1E2E"/>
      </a:dk2>
      <a:lt2>
        <a:srgbClr val="F0F3F2"/>
      </a:lt2>
      <a:accent1>
        <a:srgbClr val="C34D88"/>
      </a:accent1>
      <a:accent2>
        <a:srgbClr val="B13BA8"/>
      </a:accent2>
      <a:accent3>
        <a:srgbClr val="9B4DC3"/>
      </a:accent3>
      <a:accent4>
        <a:srgbClr val="583BB1"/>
      </a:accent4>
      <a:accent5>
        <a:srgbClr val="4D61C3"/>
      </a:accent5>
      <a:accent6>
        <a:srgbClr val="3B80B1"/>
      </a:accent6>
      <a:hlink>
        <a:srgbClr val="5E5EC9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LeafVTI</vt:lpstr>
      <vt:lpstr>BrushVTI</vt:lpstr>
      <vt:lpstr>Inclement Weather Preparedness plan</vt:lpstr>
      <vt:lpstr>PowerPoint Presentation</vt:lpstr>
      <vt:lpstr>PowerPoint Presentation</vt:lpstr>
      <vt:lpstr>Strategic Resource Deployment</vt:lpstr>
      <vt:lpstr>PowerPoint Presentation</vt:lpstr>
      <vt:lpstr>How to prepare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195</cp:revision>
  <dcterms:created xsi:type="dcterms:W3CDTF">2022-02-27T20:49:51Z</dcterms:created>
  <dcterms:modified xsi:type="dcterms:W3CDTF">2022-02-27T21:29:42Z</dcterms:modified>
</cp:coreProperties>
</file>

<file path=docProps/thumbnail.jpeg>
</file>